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Playfair Display"/>
      <p:regular r:id="rId20"/>
      <p:bold r:id="rId21"/>
      <p:italic r:id="rId22"/>
      <p:boldItalic r:id="rId23"/>
    </p:embeddedFont>
    <p:embeddedFont>
      <p:font typeface="Montserrat"/>
      <p:regular r:id="rId24"/>
      <p:bold r:id="rId25"/>
      <p:italic r:id="rId26"/>
      <p:boldItalic r:id="rId27"/>
    </p:embeddedFont>
    <p:embeddedFont>
      <p:font typeface="Oswald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fairDisplay-regular.fntdata"/><Relationship Id="rId22" Type="http://schemas.openxmlformats.org/officeDocument/2006/relationships/font" Target="fonts/PlayfairDisplay-italic.fntdata"/><Relationship Id="rId21" Type="http://schemas.openxmlformats.org/officeDocument/2006/relationships/font" Target="fonts/PlayfairDisplay-bold.fntdata"/><Relationship Id="rId24" Type="http://schemas.openxmlformats.org/officeDocument/2006/relationships/font" Target="fonts/Montserrat-regular.fntdata"/><Relationship Id="rId23" Type="http://schemas.openxmlformats.org/officeDocument/2006/relationships/font" Target="fonts/PlayfairDisplay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italic.fntdata"/><Relationship Id="rId25" Type="http://schemas.openxmlformats.org/officeDocument/2006/relationships/font" Target="fonts/Montserrat-bold.fntdata"/><Relationship Id="rId28" Type="http://schemas.openxmlformats.org/officeDocument/2006/relationships/font" Target="fonts/Oswald-regular.fntdata"/><Relationship Id="rId27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swal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9539d240b8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9539d240b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9539d240b8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9539d240b8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9539d240b8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9539d240b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9539d240b8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9539d240b8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9539d240b8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9539d240b8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90ad6ce59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90ad6ce59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90ad6ce59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90ad6ce59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921c33299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921c33299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90ad6ce590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90ad6ce590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94453e2142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94453e2142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90ad6ce590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90ad6ce590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4453e2142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94453e2142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94453e2142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94453e2142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youtube.com/watch?time_continue=32&amp;v=HC0GGkNZPgs&amp;feature=emb_logo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youtube.com/watch?time_continue=37&amp;v=XKokmZvdl_g&amp;feature=emb_logo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gif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Visual illusions</a:t>
            </a:r>
            <a:endParaRPr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4600" y="2907100"/>
            <a:ext cx="514800" cy="5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Dual axis illusion </a:t>
            </a:r>
            <a:endParaRPr/>
          </a:p>
        </p:txBody>
      </p:sp>
      <p:sp>
        <p:nvSpPr>
          <p:cNvPr id="121" name="Google Shape;121;p22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https://www.youtube.com/watch?time_continue=32&amp;v=HC0GGkNZPgs&amp;feature=emb_logo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Helix Rotation</a:t>
            </a:r>
            <a:endParaRPr/>
          </a:p>
        </p:txBody>
      </p:sp>
      <p:sp>
        <p:nvSpPr>
          <p:cNvPr id="127" name="Google Shape;127;p23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https://www.youtube.com/watch?time_continue=37&amp;v=XKokmZvdl_g&amp;feature=emb_logo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Fill in the afterimage!</a:t>
            </a:r>
            <a:endParaRPr/>
          </a:p>
        </p:txBody>
      </p:sp>
      <p:sp>
        <p:nvSpPr>
          <p:cNvPr id="133" name="Google Shape;133;p2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2325" y="1234075"/>
            <a:ext cx="5939351" cy="346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Moving circles </a:t>
            </a:r>
            <a:endParaRPr/>
          </a:p>
        </p:txBody>
      </p:sp>
      <p:sp>
        <p:nvSpPr>
          <p:cNvPr id="140" name="Google Shape;140;p25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1" name="Google Shape;14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3650" y="1137450"/>
            <a:ext cx="3621100" cy="362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Kanizsa’s triangle </a:t>
            </a:r>
            <a:endParaRPr/>
          </a:p>
        </p:txBody>
      </p:sp>
      <p:sp>
        <p:nvSpPr>
          <p:cNvPr id="147" name="Google Shape;147;p26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8" name="Google Shape;14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6475" y="1297675"/>
            <a:ext cx="3334800" cy="333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 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We will go through 11! Different visual illusions today </a:t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9500" y="1948975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472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/>
              <a:t>Adelson’s Checker illusion </a:t>
            </a:r>
            <a:endParaRPr sz="3400"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4652" y="1094475"/>
            <a:ext cx="4886599" cy="379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703" y="1298988"/>
            <a:ext cx="4126574" cy="3204974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>
            <a:off x="4944400" y="1420275"/>
            <a:ext cx="3583800" cy="26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layfair Display"/>
                <a:ea typeface="Playfair Display"/>
                <a:cs typeface="Playfair Display"/>
                <a:sym typeface="Playfair Display"/>
              </a:rPr>
              <a:t>Still don’t believe me? I’ll show you in real time. 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Lilac chaser </a:t>
            </a: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1750" y="901225"/>
            <a:ext cx="4000500" cy="400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Phi Phenomenon</a:t>
            </a:r>
            <a:endParaRPr/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4900" y="2064000"/>
            <a:ext cx="1645050" cy="167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Coloured hearts illusion </a:t>
            </a:r>
            <a:endParaRPr/>
          </a:p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1" name="Google Shape;101;p19"/>
          <p:cNvPicPr preferRelativeResize="0"/>
          <p:nvPr/>
        </p:nvPicPr>
        <p:blipFill rotWithShape="1">
          <a:blip r:embed="rId3">
            <a:alphaModFix/>
          </a:blip>
          <a:srcRect b="12701" l="61043" r="11086" t="12716"/>
          <a:stretch/>
        </p:blipFill>
        <p:spPr>
          <a:xfrm>
            <a:off x="2548525" y="1288138"/>
            <a:ext cx="4287350" cy="322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Coffer illusion </a:t>
            </a:r>
            <a:endParaRPr/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6425" y="1280900"/>
            <a:ext cx="3092749" cy="3092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Dynamic luminance gradient effect </a:t>
            </a:r>
            <a:endParaRPr/>
          </a:p>
        </p:txBody>
      </p:sp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7450" y="1276850"/>
            <a:ext cx="3494374" cy="349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